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90" r:id="rId5"/>
    <p:sldId id="273" r:id="rId6"/>
    <p:sldId id="269" r:id="rId7"/>
    <p:sldId id="291" r:id="rId8"/>
    <p:sldId id="283" r:id="rId9"/>
    <p:sldId id="289" r:id="rId10"/>
    <p:sldId id="274" r:id="rId11"/>
    <p:sldId id="284" r:id="rId12"/>
    <p:sldId id="286" r:id="rId13"/>
    <p:sldId id="287" r:id="rId14"/>
    <p:sldId id="288" r:id="rId15"/>
    <p:sldId id="282" r:id="rId16"/>
    <p:sldId id="256" r:id="rId17"/>
    <p:sldId id="285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773"/>
    <a:srgbClr val="00B050"/>
    <a:srgbClr val="E7BFE8"/>
    <a:srgbClr val="CE88CB"/>
    <a:srgbClr val="B99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494E8-A4CB-4DFA-B726-D555D5A4C5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68F93-D048-4D73-B34C-99416219B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A4C5F7-BBD2-4BFA-B052-A76AF7742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AF32F8-5205-4500-9371-79229EC93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1BBD8-3679-4B79-B000-A96681FE8579}" type="datetimeFigureOut">
              <a:rPr lang="es-ES" smtClean="0"/>
              <a:t>29/04/2020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A41966-E94A-428B-800D-364B1711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1F5799-9D97-4877-91B7-2835C237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4A51-D9DF-48F9-B827-C9F6928FE2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  <p:sldLayoutId id="214748367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anetaneta.com/microsoft-lanza-power-virtual-agents-su-generador-de-bots-sin-codigo/" TargetMode="External"/><Relationship Id="rId2" Type="http://schemas.openxmlformats.org/officeDocument/2006/relationships/hyperlink" Target="https://docs.microsoft.com/es-es/power-bi/service-admin-signing-up-for-power-bi-with-a-new-office-365-trial?_fs=7c8cd65f-1dfb-487a-8ff4-85a51dab75dd&amp;fbclid=IwAR37-bxlDSxIHB-6ew8HYk66QKn7ks75UBEGwDr--CXXbBoqEIt7k6HHFws" TargetMode="Externa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s-es/desktop/" TargetMode="External"/><Relationship Id="rId2" Type="http://schemas.openxmlformats.org/officeDocument/2006/relationships/hyperlink" Target="https://powerapps.microsoft.com/es-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wervirtualagents.microsoft.com/en-us/" TargetMode="External"/><Relationship Id="rId4" Type="http://schemas.openxmlformats.org/officeDocument/2006/relationships/hyperlink" Target="https://flow.microsoft.com/es-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417" y="90188"/>
            <a:ext cx="4668257" cy="11391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Yolanda Cuesta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D46C7F-ED07-4791-85AF-9CD9C6C70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" r="3" b="3856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4" name="Marcador de posición de imagen 13" descr="Una persona con un puente al fondo&#10;&#10;Descripción generada automáticamente">
            <a:extLst>
              <a:ext uri="{FF2B5EF4-FFF2-40B4-BE49-F238E27FC236}">
                <a16:creationId xmlns:a16="http://schemas.microsoft.com/office/drawing/2014/main" id="{11A97B17-888F-418B-B3F3-8347D64F544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" r="3380" b="-2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D907C09-9FEB-4CA0-8E51-1B0FA15F4B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0" r="32331" b="2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7054FA0-ABC9-4118-B0F0-A54BC8A81EBA}"/>
              </a:ext>
            </a:extLst>
          </p:cNvPr>
          <p:cNvSpPr/>
          <p:nvPr/>
        </p:nvSpPr>
        <p:spPr>
          <a:xfrm>
            <a:off x="7055153" y="5896636"/>
            <a:ext cx="27024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latin typeface="-apple-system"/>
              </a:rPr>
              <a:t>  #</a:t>
            </a:r>
            <a:r>
              <a:rPr lang="es-ES" b="1" dirty="0" err="1">
                <a:latin typeface="-apple-system"/>
              </a:rPr>
              <a:t>powerplatformespaña</a:t>
            </a:r>
            <a:endParaRPr lang="es-ES" b="1" dirty="0">
              <a:latin typeface="-apple-system"/>
            </a:endParaRPr>
          </a:p>
          <a:p>
            <a:pPr fontAlgn="base"/>
            <a:r>
              <a:rPr lang="es-ES" b="1" dirty="0">
                <a:latin typeface="-apple-system"/>
              </a:rPr>
              <a:t>  #</a:t>
            </a:r>
            <a:r>
              <a:rPr lang="es-ES" b="1" dirty="0" err="1">
                <a:latin typeface="-apple-system"/>
              </a:rPr>
              <a:t>powerplatformvalladolid</a:t>
            </a:r>
            <a:endParaRPr lang="es-ES" b="1" dirty="0"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305EB1-9E96-4554-9FC0-00321DF60AE2}"/>
              </a:ext>
            </a:extLst>
          </p:cNvPr>
          <p:cNvSpPr txBox="1">
            <a:spLocks/>
          </p:cNvSpPr>
          <p:nvPr/>
        </p:nvSpPr>
        <p:spPr>
          <a:xfrm>
            <a:off x="6545690" y="1229377"/>
            <a:ext cx="4931327" cy="466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/>
              <a:t>Economista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cereal: </a:t>
            </a:r>
            <a:r>
              <a:rPr lang="en-US" dirty="0" err="1"/>
              <a:t>contabilidad</a:t>
            </a:r>
            <a:r>
              <a:rPr lang="en-US" dirty="0"/>
              <a:t>, </a:t>
            </a:r>
            <a:r>
              <a:rPr lang="en-US" dirty="0" err="1"/>
              <a:t>impuestos</a:t>
            </a:r>
            <a:r>
              <a:rPr lang="en-US" dirty="0"/>
              <a:t>, </a:t>
            </a:r>
            <a:r>
              <a:rPr lang="en-US" dirty="0" err="1"/>
              <a:t>cierres</a:t>
            </a:r>
            <a:r>
              <a:rPr lang="en-US" dirty="0"/>
              <a:t>,…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Formadora</a:t>
            </a:r>
            <a:r>
              <a:rPr lang="en-US" dirty="0"/>
              <a:t> Excel y </a:t>
            </a:r>
            <a:r>
              <a:rPr lang="en-US" dirty="0" err="1"/>
              <a:t>complementos</a:t>
            </a:r>
            <a:r>
              <a:rPr lang="en-US" dirty="0"/>
              <a:t> Power (</a:t>
            </a:r>
            <a:r>
              <a:rPr lang="en-US" dirty="0" err="1"/>
              <a:t>Linkedin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Microsoft MVP </a:t>
            </a:r>
            <a:r>
              <a:rPr lang="en-US" dirty="0" err="1"/>
              <a:t>desde</a:t>
            </a:r>
            <a:r>
              <a:rPr lang="en-US" dirty="0"/>
              <a:t> 2014 a 2020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Blog: Excel, </a:t>
            </a:r>
            <a:r>
              <a:rPr lang="en-US" dirty="0" err="1"/>
              <a:t>contabilidad</a:t>
            </a:r>
            <a:r>
              <a:rPr lang="en-US" dirty="0"/>
              <a:t> y TIC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44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Introducción</a:t>
            </a:r>
            <a:r>
              <a:rPr lang="en-US" dirty="0"/>
              <a:t> Power Automate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(Antes Flow)</a:t>
            </a:r>
            <a:endParaRPr lang="en-US" dirty="0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2C2CAAA-41B1-4DB2-A64F-911453ED3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163" y="1460500"/>
            <a:ext cx="9051674" cy="435133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B8EBEF8-D100-4F30-BF3C-0C89159AB318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343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Introducción</a:t>
            </a:r>
            <a:r>
              <a:rPr lang="en-US" dirty="0"/>
              <a:t> Power Virtual Agents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487570F-5BB0-49ED-9CE4-95CB26357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398" y="1460500"/>
            <a:ext cx="9497203" cy="435133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796DABA-9D6E-43D3-B47B-4D7449C673C8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493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Conoce Excel y Power BI en paralelo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D92560-3CDA-46BD-BBCD-ADED1AA39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931" y="2661948"/>
            <a:ext cx="3942293" cy="318675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F3CC560-5A2D-443A-903D-449993D8E870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4317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AF9B6-923F-4D4D-8D65-1F8AB2B52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5" y="90517"/>
            <a:ext cx="11945923" cy="1755061"/>
          </a:xfrm>
        </p:spPr>
        <p:txBody>
          <a:bodyPr/>
          <a:lstStyle/>
          <a:p>
            <a:r>
              <a:rPr lang="es-ES" b="1" u="sng" dirty="0">
                <a:solidFill>
                  <a:schemeClr val="accent6"/>
                </a:solidFill>
              </a:rPr>
              <a:t>COMPLEMENTOS POWER </a:t>
            </a:r>
            <a:br>
              <a:rPr lang="es-ES" b="1" u="sng" dirty="0">
                <a:solidFill>
                  <a:schemeClr val="accent6"/>
                </a:solidFill>
              </a:rPr>
            </a:br>
            <a:r>
              <a:rPr lang="es-ES" b="1" u="sng" dirty="0">
                <a:solidFill>
                  <a:schemeClr val="accent6"/>
                </a:solidFill>
              </a:rPr>
              <a:t>EN EXCEL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48730E-9BC2-40CE-8E20-3A242B5ED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363" y="1713221"/>
            <a:ext cx="7376718" cy="4921905"/>
          </a:xfrm>
        </p:spPr>
        <p:txBody>
          <a:bodyPr>
            <a:norm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accent6"/>
                </a:solidFill>
              </a:rPr>
              <a:t>Obtener y Transformar </a:t>
            </a:r>
            <a:r>
              <a:rPr lang="es-ES" sz="2200" b="1" dirty="0">
                <a:solidFill>
                  <a:schemeClr val="accent6"/>
                </a:solidFill>
              </a:rPr>
              <a:t>(POWER QUERY).</a:t>
            </a:r>
          </a:p>
          <a:p>
            <a:pPr marL="685800" indent="-6858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accent6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accent6"/>
                </a:solidFill>
              </a:rPr>
              <a:t>POWER PIVOT.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accent6"/>
                </a:solidFill>
              </a:rPr>
              <a:t>MAPA 3D </a:t>
            </a:r>
            <a:r>
              <a:rPr lang="es-ES" sz="2200" b="1" dirty="0">
                <a:solidFill>
                  <a:schemeClr val="accent6"/>
                </a:solidFill>
              </a:rPr>
              <a:t>(POWER MAP).</a:t>
            </a:r>
            <a:endParaRPr lang="es-ES" sz="4000" b="1" dirty="0">
              <a:solidFill>
                <a:schemeClr val="accent6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accent6"/>
                </a:solidFill>
              </a:rPr>
              <a:t>POWER VIEW.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accent6"/>
                </a:solidFill>
              </a:rPr>
              <a:t>Y además Power BI desktop.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D22A0F-1A69-4C31-B4F7-D5D3BAB6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00" y="1072221"/>
            <a:ext cx="1700979" cy="873271"/>
          </a:xfrm>
          <a:prstGeom prst="rect">
            <a:avLst/>
          </a:prstGeom>
        </p:spPr>
      </p:pic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6584C984-4E33-42E2-8F0F-BD6574A59BAD}"/>
              </a:ext>
            </a:extLst>
          </p:cNvPr>
          <p:cNvSpPr/>
          <p:nvPr/>
        </p:nvSpPr>
        <p:spPr>
          <a:xfrm>
            <a:off x="9931710" y="2002163"/>
            <a:ext cx="520117" cy="5557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ACA57B-AFE6-4A65-8D62-F099F614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383" y="2612875"/>
            <a:ext cx="1216570" cy="1320631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1B1A3C58-A6C7-4A01-8CDC-640FF529E2D5}"/>
              </a:ext>
            </a:extLst>
          </p:cNvPr>
          <p:cNvSpPr/>
          <p:nvPr/>
        </p:nvSpPr>
        <p:spPr>
          <a:xfrm>
            <a:off x="9304300" y="3988447"/>
            <a:ext cx="520117" cy="5557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A9C93E-7A80-47D0-A8C6-7739BBB58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887" y="3988447"/>
            <a:ext cx="554784" cy="5730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1E0B8B-D456-4D15-95C8-E70ABB653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89" y="4599159"/>
            <a:ext cx="957388" cy="12582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CF29D0A-AEE9-476F-9267-F8DCE5B73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585" y="4572142"/>
            <a:ext cx="957388" cy="125828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A325A5A-670C-4965-9E75-1A0ED6902693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94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2470"/>
    </mc:Choice>
    <mc:Fallback xmlns="">
      <p:transition spd="slow" advTm="224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Conoce Excel y Power BI en paralelo</a:t>
            </a:r>
            <a:endParaRPr lang="en-US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E4FEA2F-7EF1-4FE9-A284-960602E3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87" y="1207293"/>
            <a:ext cx="8305800" cy="4672013"/>
          </a:xfr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0CB57C8-52D6-4C45-84ED-A0535A05FBC4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279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42888"/>
            <a:ext cx="11788775" cy="11588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 </a:t>
            </a:r>
            <a:r>
              <a:rPr lang="en-US" dirty="0" err="1">
                <a:solidFill>
                  <a:schemeClr val="bg1"/>
                </a:solidFill>
              </a:rPr>
              <a:t>vemos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el </a:t>
            </a:r>
            <a:r>
              <a:rPr lang="en-US" dirty="0" err="1">
                <a:solidFill>
                  <a:schemeClr val="bg1"/>
                </a:solidFill>
              </a:rPr>
              <a:t>ordenador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77B01A9-227B-4743-9C09-BA6F2D4A4AA5}"/>
              </a:ext>
            </a:extLst>
          </p:cNvPr>
          <p:cNvSpPr txBox="1"/>
          <p:nvPr/>
        </p:nvSpPr>
        <p:spPr>
          <a:xfrm>
            <a:off x="771526" y="1402174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chemeClr val="bg1"/>
                </a:solidFill>
              </a:rPr>
              <a:t>Abre Excel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BA1434F-9FD4-4707-B7FD-EE1563137EA8}"/>
              </a:ext>
            </a:extLst>
          </p:cNvPr>
          <p:cNvSpPr txBox="1"/>
          <p:nvPr/>
        </p:nvSpPr>
        <p:spPr>
          <a:xfrm>
            <a:off x="771526" y="2376301"/>
            <a:ext cx="4514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chemeClr val="bg1"/>
                </a:solidFill>
              </a:rPr>
              <a:t>Abre Power BI Desktop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13FC97-FB8D-4541-BCB8-9D88EE5E68E0}"/>
              </a:ext>
            </a:extLst>
          </p:cNvPr>
          <p:cNvSpPr/>
          <p:nvPr/>
        </p:nvSpPr>
        <p:spPr>
          <a:xfrm>
            <a:off x="5044440" y="1264198"/>
            <a:ext cx="66236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Webs de interés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sz="2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Registro en Power BI con una nueva prueba de Office 365</a:t>
            </a:r>
            <a:endParaRPr lang="es-ES" sz="2000" b="1" dirty="0">
              <a:solidFill>
                <a:schemeClr val="bg1"/>
              </a:solidFill>
            </a:endParaRP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lanza Power Virtual </a:t>
            </a:r>
            <a:r>
              <a:rPr lang="es-ES" sz="2000" b="1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Agents</a:t>
            </a:r>
            <a:r>
              <a:rPr lang="es-E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su generador de </a:t>
            </a:r>
            <a:r>
              <a:rPr lang="es-ES" sz="2000" b="1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bots</a:t>
            </a:r>
            <a:r>
              <a:rPr lang="es-E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sin código</a:t>
            </a:r>
            <a:endParaRPr lang="es-ES" sz="2000" b="1" dirty="0">
              <a:solidFill>
                <a:schemeClr val="bg1"/>
              </a:solidFill>
            </a:endParaRP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D35A6B2-CE2E-404B-A920-067FE0D920FE}"/>
              </a:ext>
            </a:extLst>
          </p:cNvPr>
          <p:cNvSpPr/>
          <p:nvPr/>
        </p:nvSpPr>
        <p:spPr>
          <a:xfrm>
            <a:off x="3571876" y="5593802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84172"/>
            <a:ext cx="11091863" cy="115879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¿</a:t>
            </a:r>
            <a:r>
              <a:rPr lang="en-US" sz="6000" dirty="0" err="1">
                <a:solidFill>
                  <a:schemeClr val="bg1"/>
                </a:solidFill>
              </a:rPr>
              <a:t>Dudas</a:t>
            </a:r>
            <a:r>
              <a:rPr lang="en-US" sz="6000" dirty="0">
                <a:solidFill>
                  <a:schemeClr val="bg1"/>
                </a:solidFill>
              </a:rPr>
              <a:t>, </a:t>
            </a:r>
            <a:r>
              <a:rPr lang="en-US" sz="6000" dirty="0" err="1">
                <a:solidFill>
                  <a:schemeClr val="bg1"/>
                </a:solidFill>
              </a:rPr>
              <a:t>preguntas</a:t>
            </a:r>
            <a:r>
              <a:rPr lang="en-US" sz="6000" dirty="0">
                <a:solidFill>
                  <a:schemeClr val="bg1"/>
                </a:solidFill>
              </a:rPr>
              <a:t>, </a:t>
            </a:r>
            <a:r>
              <a:rPr lang="en-US" sz="6000" dirty="0" err="1">
                <a:solidFill>
                  <a:schemeClr val="bg1"/>
                </a:solidFill>
              </a:rPr>
              <a:t>comentarios</a:t>
            </a: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17343B2-A59A-4B73-882B-E8B385AC536E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Gracias por </a:t>
            </a:r>
            <a:r>
              <a:rPr lang="en-US" dirty="0" err="1">
                <a:solidFill>
                  <a:srgbClr val="732773"/>
                </a:solidFill>
              </a:rPr>
              <a:t>asistir</a:t>
            </a:r>
            <a:r>
              <a:rPr lang="en-US" dirty="0">
                <a:solidFill>
                  <a:srgbClr val="732773"/>
                </a:solidFill>
              </a:rPr>
              <a:t> online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1D8A518-D81E-440A-A67B-7A8087F932BD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Sesión</a:t>
            </a:r>
            <a:r>
              <a:rPr lang="en-US" dirty="0"/>
              <a:t>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z="4800" dirty="0"/>
          </a:p>
          <a:p>
            <a:r>
              <a:rPr lang="es-ES" sz="4800" dirty="0"/>
              <a:t>Introducción Power </a:t>
            </a:r>
            <a:r>
              <a:rPr lang="es-ES" sz="4800" dirty="0" err="1"/>
              <a:t>Platform</a:t>
            </a:r>
            <a:endParaRPr lang="es-ES" sz="4800" dirty="0"/>
          </a:p>
          <a:p>
            <a:pPr marL="0" indent="0">
              <a:buNone/>
            </a:pPr>
            <a:endParaRPr lang="es-ES" sz="4800" dirty="0"/>
          </a:p>
          <a:p>
            <a:r>
              <a:rPr lang="es-ES" sz="4800" dirty="0"/>
              <a:t>Conoce Excel y Power BI en paralelo</a:t>
            </a:r>
          </a:p>
          <a:p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C0943E1-0770-4ED4-BDAC-972342AD695C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Introducción</a:t>
            </a:r>
            <a:r>
              <a:rPr lang="en-US" dirty="0"/>
              <a:t> Power Platform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1FBCAB8-877E-4F2A-A895-936CE80115FE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Introducción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Power Platform 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Evento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Valladolid</a:t>
            </a:r>
          </a:p>
        </p:txBody>
      </p:sp>
      <p:pic>
        <p:nvPicPr>
          <p:cNvPr id="16" name="Imagen 15" descr="Un grupo de personas en un salón de clases&#10;&#10;Descripción generada automáticamente">
            <a:extLst>
              <a:ext uri="{FF2B5EF4-FFF2-40B4-BE49-F238E27FC236}">
                <a16:creationId xmlns:a16="http://schemas.microsoft.com/office/drawing/2014/main" id="{CFA7DD41-EB06-4AB0-BACC-75AB5B22C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7" r="1" b="4713"/>
          <a:stretch/>
        </p:blipFill>
        <p:spPr>
          <a:xfrm>
            <a:off x="317636" y="321734"/>
            <a:ext cx="3797570" cy="2010551"/>
          </a:xfrm>
          <a:prstGeom prst="rect">
            <a:avLst/>
          </a:prstGeom>
        </p:spPr>
      </p:pic>
      <p:pic>
        <p:nvPicPr>
          <p:cNvPr id="14" name="Imagen 13" descr="Imagen que contiene interior, tabla, verde, cocina&#10;&#10;Descripción generada automáticamente">
            <a:extLst>
              <a:ext uri="{FF2B5EF4-FFF2-40B4-BE49-F238E27FC236}">
                <a16:creationId xmlns:a16="http://schemas.microsoft.com/office/drawing/2014/main" id="{66E2C3AA-A8C9-496A-AD5F-C1BC0439B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" r="1" b="11066"/>
          <a:stretch/>
        </p:blipFill>
        <p:spPr>
          <a:xfrm>
            <a:off x="4284312" y="678133"/>
            <a:ext cx="2975574" cy="3487927"/>
          </a:xfrm>
          <a:prstGeom prst="rect">
            <a:avLst/>
          </a:prstGeom>
        </p:spPr>
      </p:pic>
      <p:pic>
        <p:nvPicPr>
          <p:cNvPr id="12" name="Imagen 11" descr="Un grupo de personas en una sala&#10;&#10;Descripción generada automáticamente">
            <a:extLst>
              <a:ext uri="{FF2B5EF4-FFF2-40B4-BE49-F238E27FC236}">
                <a16:creationId xmlns:a16="http://schemas.microsoft.com/office/drawing/2014/main" id="{24FCE18B-DEDC-4907-8D07-F4144EAD6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3" r="1" b="6500"/>
          <a:stretch/>
        </p:blipFill>
        <p:spPr>
          <a:xfrm>
            <a:off x="317634" y="2422097"/>
            <a:ext cx="3794760" cy="2013804"/>
          </a:xfrm>
          <a:prstGeom prst="rect">
            <a:avLst/>
          </a:prstGeom>
        </p:spPr>
      </p:pic>
      <p:pic>
        <p:nvPicPr>
          <p:cNvPr id="8" name="Imagen 7" descr="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4813F51C-4D1C-4970-97E8-9BE32303EB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1"/>
          <a:stretch/>
        </p:blipFill>
        <p:spPr>
          <a:xfrm>
            <a:off x="7381080" y="1875931"/>
            <a:ext cx="4617295" cy="2432597"/>
          </a:xfrm>
          <a:prstGeom prst="rect">
            <a:avLst/>
          </a:prstGeom>
        </p:spPr>
      </p:pic>
      <p:cxnSp>
        <p:nvCxnSpPr>
          <p:cNvPr id="43" name="Straight Connector 22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Una mesa de madera&#10;&#10;Descripción generada automáticamente">
            <a:extLst>
              <a:ext uri="{FF2B5EF4-FFF2-40B4-BE49-F238E27FC236}">
                <a16:creationId xmlns:a16="http://schemas.microsoft.com/office/drawing/2014/main" id="{64241FF3-D429-4903-A1F7-ADFF51240C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3" r="1" b="3205"/>
          <a:stretch/>
        </p:blipFill>
        <p:spPr>
          <a:xfrm>
            <a:off x="317634" y="4525716"/>
            <a:ext cx="3794760" cy="201055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79D988D-CFAF-4C70-A614-392D787C8CB8}"/>
              </a:ext>
            </a:extLst>
          </p:cNvPr>
          <p:cNvSpPr/>
          <p:nvPr/>
        </p:nvSpPr>
        <p:spPr>
          <a:xfrm>
            <a:off x="6863839" y="5615969"/>
            <a:ext cx="311810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>
              <a:spcAft>
                <a:spcPts val="600"/>
              </a:spcAft>
            </a:pPr>
            <a:br>
              <a:rPr lang="es-ES" dirty="0"/>
            </a:br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1AEECE9-4292-43AE-AF79-62C84030D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862" y="171956"/>
            <a:ext cx="4855138" cy="158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35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r>
              <a:rPr lang="en-US" dirty="0"/>
              <a:t> Power Platform</a:t>
            </a:r>
          </a:p>
        </p:txBody>
      </p:sp>
      <p:pic>
        <p:nvPicPr>
          <p:cNvPr id="7" name="Marcador de contenido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CBDB433-FEA3-4DBD-8B08-5A56D74DA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4579"/>
            <a:ext cx="10515600" cy="3734577"/>
          </a:xfr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79D988D-CFAF-4C70-A614-392D787C8CB8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472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Conoce</a:t>
            </a:r>
            <a:r>
              <a:rPr lang="en-US" dirty="0"/>
              <a:t> los </a:t>
            </a:r>
            <a:r>
              <a:rPr lang="en-US" dirty="0" err="1"/>
              <a:t>recursos</a:t>
            </a:r>
            <a:r>
              <a:rPr lang="en-US" dirty="0"/>
              <a:t> Power Platform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3734675-FEC2-4617-8713-4A3B0A3D7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66569"/>
            <a:ext cx="11010785" cy="423410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68A4D9D-669D-499C-BA9F-4C9894C4C9A9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576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Conoce</a:t>
            </a:r>
            <a:r>
              <a:rPr lang="en-US" dirty="0"/>
              <a:t> los </a:t>
            </a:r>
            <a:r>
              <a:rPr lang="en-US" dirty="0" err="1"/>
              <a:t>recursos</a:t>
            </a:r>
            <a:r>
              <a:rPr lang="en-US" dirty="0"/>
              <a:t> Power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hlinkClick r:id="rId2"/>
              </a:rPr>
              <a:t>Power</a:t>
            </a:r>
            <a:r>
              <a:rPr lang="es-ES" dirty="0">
                <a:hlinkClick r:id="rId2"/>
              </a:rPr>
              <a:t> </a:t>
            </a:r>
            <a:r>
              <a:rPr lang="es-ES" b="1" dirty="0">
                <a:hlinkClick r:id="rId2"/>
              </a:rPr>
              <a:t>Apps</a:t>
            </a:r>
            <a:r>
              <a:rPr lang="es-ES" dirty="0"/>
              <a:t>: Crea tus propias aplicaciones desde por ejemplo Excel.</a:t>
            </a:r>
          </a:p>
          <a:p>
            <a:endParaRPr lang="es-ES" sz="1800" dirty="0"/>
          </a:p>
          <a:p>
            <a:r>
              <a:rPr lang="es-ES" b="1" dirty="0"/>
              <a:t>Power BI</a:t>
            </a:r>
            <a:r>
              <a:rPr lang="es-ES" dirty="0"/>
              <a:t>: Análisis y visualización datos, cálculos, previsiones,… </a:t>
            </a:r>
          </a:p>
          <a:p>
            <a:pPr lvl="1"/>
            <a:r>
              <a:rPr lang="es-ES" dirty="0">
                <a:hlinkClick r:id="rId3"/>
              </a:rPr>
              <a:t>Power BI Desktop</a:t>
            </a:r>
            <a:r>
              <a:rPr lang="es-ES" dirty="0"/>
              <a:t>.</a:t>
            </a:r>
          </a:p>
          <a:p>
            <a:pPr lvl="1"/>
            <a:endParaRPr lang="es-ES" dirty="0"/>
          </a:p>
          <a:p>
            <a:r>
              <a:rPr lang="es-ES" b="1" dirty="0">
                <a:hlinkClick r:id="rId4"/>
              </a:rPr>
              <a:t>Power</a:t>
            </a:r>
            <a:r>
              <a:rPr lang="es-ES" dirty="0">
                <a:hlinkClick r:id="rId4"/>
              </a:rPr>
              <a:t> </a:t>
            </a:r>
            <a:r>
              <a:rPr lang="es-ES" b="1" dirty="0" err="1">
                <a:hlinkClick r:id="rId4"/>
              </a:rPr>
              <a:t>Automate</a:t>
            </a:r>
            <a:r>
              <a:rPr lang="es-ES" dirty="0"/>
              <a:t>: Antes Flow, automatizar tareas.</a:t>
            </a:r>
          </a:p>
          <a:p>
            <a:pPr lvl="1"/>
            <a:endParaRPr lang="es-ES" dirty="0"/>
          </a:p>
          <a:p>
            <a:r>
              <a:rPr lang="es-ES" b="1" dirty="0">
                <a:hlinkClick r:id="rId5"/>
              </a:rPr>
              <a:t>Power</a:t>
            </a:r>
            <a:r>
              <a:rPr lang="es-ES" dirty="0">
                <a:hlinkClick r:id="rId5"/>
              </a:rPr>
              <a:t> </a:t>
            </a:r>
            <a:r>
              <a:rPr lang="es-ES" b="1" dirty="0">
                <a:hlinkClick r:id="rId5"/>
              </a:rPr>
              <a:t>Virtual</a:t>
            </a:r>
            <a:r>
              <a:rPr lang="es-ES" dirty="0">
                <a:hlinkClick r:id="rId5"/>
              </a:rPr>
              <a:t> </a:t>
            </a:r>
            <a:r>
              <a:rPr lang="es-ES" b="1" dirty="0" err="1">
                <a:hlinkClick r:id="rId5"/>
              </a:rPr>
              <a:t>Agents</a:t>
            </a:r>
            <a:r>
              <a:rPr lang="es-ES" dirty="0"/>
              <a:t>: Construye tus </a:t>
            </a:r>
            <a:r>
              <a:rPr lang="es-ES" dirty="0" err="1"/>
              <a:t>chatbots</a:t>
            </a:r>
            <a:r>
              <a:rPr lang="es-ES" dirty="0"/>
              <a:t> sin programar.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B0A5A6F-25EB-403E-98B6-65561757091A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r>
              <a:rPr lang="en-US" dirty="0"/>
              <a:t> Power Apps</a:t>
            </a:r>
          </a:p>
        </p:txBody>
      </p:sp>
      <p:pic>
        <p:nvPicPr>
          <p:cNvPr id="5" name="power apps">
            <a:hlinkClick r:id="" action="ppaction://media"/>
            <a:extLst>
              <a:ext uri="{FF2B5EF4-FFF2-40B4-BE49-F238E27FC236}">
                <a16:creationId xmlns:a16="http://schemas.microsoft.com/office/drawing/2014/main" id="{AC19CEB5-792C-47B6-80C5-9E1D882DFF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131887"/>
            <a:ext cx="7735887" cy="4351338"/>
          </a:xfr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2E9A354-A0BA-4B74-A000-CA22DAE6C2DD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18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9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err="1"/>
              <a:t>Introducción</a:t>
            </a:r>
            <a:r>
              <a:rPr lang="en-US" sz="4900" dirty="0"/>
              <a:t> Power Automate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(Antes Flow)</a:t>
            </a:r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EF8AF0A-96CD-468F-B4D2-11F19797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955" y="1460500"/>
            <a:ext cx="9134090" cy="435133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F43E23C-33CA-4F7E-90EF-9281D57735AA}"/>
              </a:ext>
            </a:extLst>
          </p:cNvPr>
          <p:cNvSpPr/>
          <p:nvPr/>
        </p:nvSpPr>
        <p:spPr>
          <a:xfrm>
            <a:off x="3818658" y="5987008"/>
            <a:ext cx="3118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powerplatformespaña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pPr fontAlgn="base"/>
            <a:r>
              <a:rPr lang="es-ES" b="1" dirty="0">
                <a:solidFill>
                  <a:schemeClr val="bg1"/>
                </a:solidFill>
                <a:latin typeface="-apple-system"/>
              </a:rPr>
              <a:t>  #</a:t>
            </a:r>
            <a:r>
              <a:rPr lang="es-ES" b="1" dirty="0" err="1">
                <a:solidFill>
                  <a:schemeClr val="bg1"/>
                </a:solidFill>
                <a:latin typeface="-apple-system"/>
              </a:rPr>
              <a:t>powerplatformvalladolid</a:t>
            </a:r>
            <a:endParaRPr lang="es-ES" b="1" dirty="0">
              <a:solidFill>
                <a:schemeClr val="bg1"/>
              </a:solidFill>
              <a:latin typeface="-apple-system"/>
            </a:endParaRP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0703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http://purl.org/dc/terms/"/>
    <ds:schemaRef ds:uri="3dd97c74-5ef0-47a1-a0c0-112a138906c0"/>
    <ds:schemaRef ds:uri="http://schemas.microsoft.com/office/2006/documentManagement/types"/>
    <ds:schemaRef ds:uri="http://www.w3.org/XML/1998/namespace"/>
    <ds:schemaRef ds:uri="bb5988d6-8fef-43bf-8684-73b55c79ce34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316</Words>
  <Application>Microsoft Office PowerPoint</Application>
  <PresentationFormat>Panorámica</PresentationFormat>
  <Paragraphs>100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-apple-system</vt:lpstr>
      <vt:lpstr>Arial</vt:lpstr>
      <vt:lpstr>Calibri</vt:lpstr>
      <vt:lpstr>Consolas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Yolanda Cuesta </vt:lpstr>
      <vt:lpstr>Sesión Agenda</vt:lpstr>
      <vt:lpstr>Introducción Power Platform </vt:lpstr>
      <vt:lpstr>Introducción Power Platform  Evento Valladolid</vt:lpstr>
      <vt:lpstr>Introducción Power Platform</vt:lpstr>
      <vt:lpstr>Conoce los recursos Power Platform</vt:lpstr>
      <vt:lpstr>Conoce los recursos Power Platform</vt:lpstr>
      <vt:lpstr>Introducción Power Apps</vt:lpstr>
      <vt:lpstr>Introducción Power Automate  (Antes Flow)</vt:lpstr>
      <vt:lpstr>Introducción Power Automate  (Antes Flow)</vt:lpstr>
      <vt:lpstr>Introducción Power Virtual Agents</vt:lpstr>
      <vt:lpstr>Conoce Excel y Power BI en paralelo</vt:lpstr>
      <vt:lpstr>COMPLEMENTOS POWER  EN EXCEL</vt:lpstr>
      <vt:lpstr>Conoce Excel y Power BI en paralelo</vt:lpstr>
      <vt:lpstr>Lo vemos en el ordenador</vt:lpstr>
      <vt:lpstr>¿Dudas, preguntas, comentarios?</vt:lpstr>
      <vt:lpstr>Gracias por asistir online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YCA:</cp:lastModifiedBy>
  <cp:revision>49</cp:revision>
  <dcterms:created xsi:type="dcterms:W3CDTF">2020-02-08T21:32:28Z</dcterms:created>
  <dcterms:modified xsi:type="dcterms:W3CDTF">2020-04-29T17:13:56Z</dcterms:modified>
</cp:coreProperties>
</file>